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75" r:id="rId6"/>
    <p:sldId id="268" r:id="rId7"/>
    <p:sldId id="269" r:id="rId8"/>
    <p:sldId id="270" r:id="rId9"/>
    <p:sldId id="274" r:id="rId10"/>
    <p:sldId id="271" r:id="rId11"/>
    <p:sldId id="272" r:id="rId12"/>
    <p:sldId id="273" r:id="rId13"/>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F331E92B-4672-4EF6-A38C-5422CAFEE1C7}" type="datetimeFigureOut">
              <a:rPr lang="en-US" smtClean="0"/>
              <a:t>4/16/2023</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A573B0D9-F463-455C-A3F0-675223B4BFED}" type="slidenum">
              <a:rPr lang="en-US" smtClean="0"/>
              <a:t>‹#›</a:t>
            </a:fld>
            <a:endParaRPr lang="en-US"/>
          </a:p>
        </p:txBody>
      </p:sp>
    </p:spTree>
    <p:extLst>
      <p:ext uri="{BB962C8B-B14F-4D97-AF65-F5344CB8AC3E}">
        <p14:creationId xmlns:p14="http://schemas.microsoft.com/office/powerpoint/2010/main" val="2548190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2855A-1710-E506-134B-7FE2CC6641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5756ED-E1E8-23B5-2753-8E3CD826F2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67D0D2-9DA8-73C9-E511-F504A82FB088}"/>
              </a:ext>
            </a:extLst>
          </p:cNvPr>
          <p:cNvSpPr>
            <a:spLocks noGrp="1"/>
          </p:cNvSpPr>
          <p:nvPr>
            <p:ph type="dt" sz="half" idx="10"/>
          </p:nvPr>
        </p:nvSpPr>
        <p:spPr/>
        <p:txBody>
          <a:bodyPr/>
          <a:lstStyle/>
          <a:p>
            <a:fld id="{210E9096-E107-43A9-B221-F70F3EEF1B88}" type="datetime1">
              <a:rPr lang="en-US" smtClean="0"/>
              <a:t>4/16/2023</a:t>
            </a:fld>
            <a:endParaRPr lang="en-US"/>
          </a:p>
        </p:txBody>
      </p:sp>
      <p:sp>
        <p:nvSpPr>
          <p:cNvPr id="5" name="Footer Placeholder 4">
            <a:extLst>
              <a:ext uri="{FF2B5EF4-FFF2-40B4-BE49-F238E27FC236}">
                <a16:creationId xmlns:a16="http://schemas.microsoft.com/office/drawing/2014/main" id="{17B9899B-7617-BDBA-893D-2457A586C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C5394D-4594-0B22-9FB4-A43C9EC18399}"/>
              </a:ext>
            </a:extLst>
          </p:cNvPr>
          <p:cNvSpPr>
            <a:spLocks noGrp="1"/>
          </p:cNvSpPr>
          <p:nvPr>
            <p:ph type="sldNum" sz="quarter" idx="12"/>
          </p:nvPr>
        </p:nvSpPr>
        <p:spPr/>
        <p:txBody>
          <a:bodyPr/>
          <a:lstStyle/>
          <a:p>
            <a:fld id="{67B26239-EBDF-4CD9-B6AD-79480146660B}" type="slidenum">
              <a:rPr lang="en-US" smtClean="0"/>
              <a:t>‹#›</a:t>
            </a:fld>
            <a:endParaRPr lang="en-US"/>
          </a:p>
        </p:txBody>
      </p:sp>
    </p:spTree>
    <p:extLst>
      <p:ext uri="{BB962C8B-B14F-4D97-AF65-F5344CB8AC3E}">
        <p14:creationId xmlns:p14="http://schemas.microsoft.com/office/powerpoint/2010/main" val="2946096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B8B09-5CB7-6E0B-A008-D531D92B4A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52B2E5-996C-D8C4-A2AF-69420C66DD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5299C0-9D98-05FB-E9E1-23E05DF6FEA5}"/>
              </a:ext>
            </a:extLst>
          </p:cNvPr>
          <p:cNvSpPr>
            <a:spLocks noGrp="1"/>
          </p:cNvSpPr>
          <p:nvPr>
            <p:ph type="dt" sz="half" idx="10"/>
          </p:nvPr>
        </p:nvSpPr>
        <p:spPr/>
        <p:txBody>
          <a:bodyPr/>
          <a:lstStyle/>
          <a:p>
            <a:fld id="{8B267AFC-5DF9-41C0-BB60-C741806A3BDE}" type="datetime1">
              <a:rPr lang="en-US" smtClean="0"/>
              <a:t>4/16/2023</a:t>
            </a:fld>
            <a:endParaRPr lang="en-US"/>
          </a:p>
        </p:txBody>
      </p:sp>
      <p:sp>
        <p:nvSpPr>
          <p:cNvPr id="5" name="Footer Placeholder 4">
            <a:extLst>
              <a:ext uri="{FF2B5EF4-FFF2-40B4-BE49-F238E27FC236}">
                <a16:creationId xmlns:a16="http://schemas.microsoft.com/office/drawing/2014/main" id="{09753DCB-1CAE-573B-C141-3E0B4BC06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D4219E-FA28-57C9-D1FD-84FF2E1B0F43}"/>
              </a:ext>
            </a:extLst>
          </p:cNvPr>
          <p:cNvSpPr>
            <a:spLocks noGrp="1"/>
          </p:cNvSpPr>
          <p:nvPr>
            <p:ph type="sldNum" sz="quarter" idx="12"/>
          </p:nvPr>
        </p:nvSpPr>
        <p:spPr/>
        <p:txBody>
          <a:bodyPr/>
          <a:lstStyle/>
          <a:p>
            <a:fld id="{67B26239-EBDF-4CD9-B6AD-79480146660B}" type="slidenum">
              <a:rPr lang="en-US" smtClean="0"/>
              <a:t>‹#›</a:t>
            </a:fld>
            <a:endParaRPr lang="en-US"/>
          </a:p>
        </p:txBody>
      </p:sp>
    </p:spTree>
    <p:extLst>
      <p:ext uri="{BB962C8B-B14F-4D97-AF65-F5344CB8AC3E}">
        <p14:creationId xmlns:p14="http://schemas.microsoft.com/office/powerpoint/2010/main" val="85819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F16A80-767D-018B-3DB1-FCF5F092C1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CD27BE-CA13-87DC-39AB-876F373F0D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DECC4-E4E1-C483-3D76-85E431A5A6C8}"/>
              </a:ext>
            </a:extLst>
          </p:cNvPr>
          <p:cNvSpPr>
            <a:spLocks noGrp="1"/>
          </p:cNvSpPr>
          <p:nvPr>
            <p:ph type="dt" sz="half" idx="10"/>
          </p:nvPr>
        </p:nvSpPr>
        <p:spPr/>
        <p:txBody>
          <a:bodyPr/>
          <a:lstStyle/>
          <a:p>
            <a:fld id="{C0124A15-4D0E-4299-A8CA-F14D11A2B4E6}" type="datetime1">
              <a:rPr lang="en-US" smtClean="0"/>
              <a:t>4/16/2023</a:t>
            </a:fld>
            <a:endParaRPr lang="en-US"/>
          </a:p>
        </p:txBody>
      </p:sp>
      <p:sp>
        <p:nvSpPr>
          <p:cNvPr id="5" name="Footer Placeholder 4">
            <a:extLst>
              <a:ext uri="{FF2B5EF4-FFF2-40B4-BE49-F238E27FC236}">
                <a16:creationId xmlns:a16="http://schemas.microsoft.com/office/drawing/2014/main" id="{8C98DC11-245B-D68F-7A51-127ABE10DE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2ECB2-98F0-413A-8E26-7C750DA0233B}"/>
              </a:ext>
            </a:extLst>
          </p:cNvPr>
          <p:cNvSpPr>
            <a:spLocks noGrp="1"/>
          </p:cNvSpPr>
          <p:nvPr>
            <p:ph type="sldNum" sz="quarter" idx="12"/>
          </p:nvPr>
        </p:nvSpPr>
        <p:spPr/>
        <p:txBody>
          <a:bodyPr/>
          <a:lstStyle/>
          <a:p>
            <a:fld id="{67B26239-EBDF-4CD9-B6AD-79480146660B}" type="slidenum">
              <a:rPr lang="en-US" smtClean="0"/>
              <a:t>‹#›</a:t>
            </a:fld>
            <a:endParaRPr lang="en-US"/>
          </a:p>
        </p:txBody>
      </p:sp>
    </p:spTree>
    <p:extLst>
      <p:ext uri="{BB962C8B-B14F-4D97-AF65-F5344CB8AC3E}">
        <p14:creationId xmlns:p14="http://schemas.microsoft.com/office/powerpoint/2010/main" val="14975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806A2-D228-EFF6-AB39-DF6A71440E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E67C45-9799-3DD3-7B09-032860DBC5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533C9D-5F37-4BE2-6644-890B1504833A}"/>
              </a:ext>
            </a:extLst>
          </p:cNvPr>
          <p:cNvSpPr>
            <a:spLocks noGrp="1"/>
          </p:cNvSpPr>
          <p:nvPr>
            <p:ph type="dt" sz="half" idx="10"/>
          </p:nvPr>
        </p:nvSpPr>
        <p:spPr/>
        <p:txBody>
          <a:bodyPr/>
          <a:lstStyle/>
          <a:p>
            <a:fld id="{0253BD36-7C64-4C81-8956-5E88C33C3BD8}" type="datetime1">
              <a:rPr lang="en-US" smtClean="0"/>
              <a:t>4/16/2023</a:t>
            </a:fld>
            <a:endParaRPr lang="en-US"/>
          </a:p>
        </p:txBody>
      </p:sp>
      <p:sp>
        <p:nvSpPr>
          <p:cNvPr id="5" name="Footer Placeholder 4">
            <a:extLst>
              <a:ext uri="{FF2B5EF4-FFF2-40B4-BE49-F238E27FC236}">
                <a16:creationId xmlns:a16="http://schemas.microsoft.com/office/drawing/2014/main" id="{90F313A7-0DFD-8A69-F0AA-FACD7881AB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FBCEFE-A5E1-97A2-AFDA-8C5621E1C81E}"/>
              </a:ext>
            </a:extLst>
          </p:cNvPr>
          <p:cNvSpPr>
            <a:spLocks noGrp="1"/>
          </p:cNvSpPr>
          <p:nvPr>
            <p:ph type="sldNum" sz="quarter" idx="12"/>
          </p:nvPr>
        </p:nvSpPr>
        <p:spPr/>
        <p:txBody>
          <a:bodyPr/>
          <a:lstStyle/>
          <a:p>
            <a:fld id="{67B26239-EBDF-4CD9-B6AD-79480146660B}" type="slidenum">
              <a:rPr lang="en-US" smtClean="0"/>
              <a:t>‹#›</a:t>
            </a:fld>
            <a:endParaRPr lang="en-US"/>
          </a:p>
        </p:txBody>
      </p:sp>
    </p:spTree>
    <p:extLst>
      <p:ext uri="{BB962C8B-B14F-4D97-AF65-F5344CB8AC3E}">
        <p14:creationId xmlns:p14="http://schemas.microsoft.com/office/powerpoint/2010/main" val="3443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896D1-7865-15FA-6170-D61E0F65C5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DAE802-9434-1EC3-60B7-74ED8FE9E9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861CC-CA60-A7B8-49B5-DE1B9E19A047}"/>
              </a:ext>
            </a:extLst>
          </p:cNvPr>
          <p:cNvSpPr>
            <a:spLocks noGrp="1"/>
          </p:cNvSpPr>
          <p:nvPr>
            <p:ph type="dt" sz="half" idx="10"/>
          </p:nvPr>
        </p:nvSpPr>
        <p:spPr/>
        <p:txBody>
          <a:bodyPr/>
          <a:lstStyle/>
          <a:p>
            <a:fld id="{85EFCAEF-02AF-44C5-8727-6739B493E451}" type="datetime1">
              <a:rPr lang="en-US" smtClean="0"/>
              <a:t>4/16/2023</a:t>
            </a:fld>
            <a:endParaRPr lang="en-US"/>
          </a:p>
        </p:txBody>
      </p:sp>
      <p:sp>
        <p:nvSpPr>
          <p:cNvPr id="5" name="Footer Placeholder 4">
            <a:extLst>
              <a:ext uri="{FF2B5EF4-FFF2-40B4-BE49-F238E27FC236}">
                <a16:creationId xmlns:a16="http://schemas.microsoft.com/office/drawing/2014/main" id="{BEB12D97-52F7-B1E7-58B5-FFA113DE74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7D0332-D656-A7E8-E07E-750ADA36D941}"/>
              </a:ext>
            </a:extLst>
          </p:cNvPr>
          <p:cNvSpPr>
            <a:spLocks noGrp="1"/>
          </p:cNvSpPr>
          <p:nvPr>
            <p:ph type="sldNum" sz="quarter" idx="12"/>
          </p:nvPr>
        </p:nvSpPr>
        <p:spPr/>
        <p:txBody>
          <a:bodyPr/>
          <a:lstStyle/>
          <a:p>
            <a:fld id="{67B26239-EBDF-4CD9-B6AD-79480146660B}" type="slidenum">
              <a:rPr lang="en-US" smtClean="0"/>
              <a:t>‹#›</a:t>
            </a:fld>
            <a:endParaRPr lang="en-US"/>
          </a:p>
        </p:txBody>
      </p:sp>
    </p:spTree>
    <p:extLst>
      <p:ext uri="{BB962C8B-B14F-4D97-AF65-F5344CB8AC3E}">
        <p14:creationId xmlns:p14="http://schemas.microsoft.com/office/powerpoint/2010/main" val="2886596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0F56F-9E5F-C2C4-D4C0-45D5C1E8B8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4636F1-E6DE-5C70-9148-F559565F0E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70C1B6-04C2-0EA2-B0C1-B047184E29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298C16-90C6-0755-B68F-8D2134CC6AA7}"/>
              </a:ext>
            </a:extLst>
          </p:cNvPr>
          <p:cNvSpPr>
            <a:spLocks noGrp="1"/>
          </p:cNvSpPr>
          <p:nvPr>
            <p:ph type="dt" sz="half" idx="10"/>
          </p:nvPr>
        </p:nvSpPr>
        <p:spPr/>
        <p:txBody>
          <a:bodyPr/>
          <a:lstStyle/>
          <a:p>
            <a:fld id="{9761066D-3EA9-4E5D-86B0-75A89AC42421}" type="datetime1">
              <a:rPr lang="en-US" smtClean="0"/>
              <a:t>4/16/2023</a:t>
            </a:fld>
            <a:endParaRPr lang="en-US"/>
          </a:p>
        </p:txBody>
      </p:sp>
      <p:sp>
        <p:nvSpPr>
          <p:cNvPr id="6" name="Footer Placeholder 5">
            <a:extLst>
              <a:ext uri="{FF2B5EF4-FFF2-40B4-BE49-F238E27FC236}">
                <a16:creationId xmlns:a16="http://schemas.microsoft.com/office/drawing/2014/main" id="{7F614019-7BBF-65B5-2E15-873001DEDD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9C584F-DC48-E85B-5C49-261F57EC062C}"/>
              </a:ext>
            </a:extLst>
          </p:cNvPr>
          <p:cNvSpPr>
            <a:spLocks noGrp="1"/>
          </p:cNvSpPr>
          <p:nvPr>
            <p:ph type="sldNum" sz="quarter" idx="12"/>
          </p:nvPr>
        </p:nvSpPr>
        <p:spPr/>
        <p:txBody>
          <a:bodyPr/>
          <a:lstStyle/>
          <a:p>
            <a:fld id="{67B26239-EBDF-4CD9-B6AD-79480146660B}" type="slidenum">
              <a:rPr lang="en-US" smtClean="0"/>
              <a:t>‹#›</a:t>
            </a:fld>
            <a:endParaRPr lang="en-US"/>
          </a:p>
        </p:txBody>
      </p:sp>
    </p:spTree>
    <p:extLst>
      <p:ext uri="{BB962C8B-B14F-4D97-AF65-F5344CB8AC3E}">
        <p14:creationId xmlns:p14="http://schemas.microsoft.com/office/powerpoint/2010/main" val="369467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06388-1632-CA4C-2E2E-B15F7723B5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AC6699-71B6-B630-E827-12A5B4D378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890170-B4FB-7EF9-5907-66C7F799D9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397FEA-CC6B-612E-B104-56D86E92F7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A918F0-0F0F-FA3E-E807-ACD36F59EB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6314A4-CFB8-4708-9CAD-C9C6F49C90EA}"/>
              </a:ext>
            </a:extLst>
          </p:cNvPr>
          <p:cNvSpPr>
            <a:spLocks noGrp="1"/>
          </p:cNvSpPr>
          <p:nvPr>
            <p:ph type="dt" sz="half" idx="10"/>
          </p:nvPr>
        </p:nvSpPr>
        <p:spPr/>
        <p:txBody>
          <a:bodyPr/>
          <a:lstStyle/>
          <a:p>
            <a:fld id="{F7AF934C-2C01-496F-93AF-3BB45FA45533}" type="datetime1">
              <a:rPr lang="en-US" smtClean="0"/>
              <a:t>4/16/2023</a:t>
            </a:fld>
            <a:endParaRPr lang="en-US"/>
          </a:p>
        </p:txBody>
      </p:sp>
      <p:sp>
        <p:nvSpPr>
          <p:cNvPr id="8" name="Footer Placeholder 7">
            <a:extLst>
              <a:ext uri="{FF2B5EF4-FFF2-40B4-BE49-F238E27FC236}">
                <a16:creationId xmlns:a16="http://schemas.microsoft.com/office/drawing/2014/main" id="{94A9BA25-B1D9-D796-FF7D-FB90222480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F8E2C0-AAF6-CE46-AD78-72CE1FF328B0}"/>
              </a:ext>
            </a:extLst>
          </p:cNvPr>
          <p:cNvSpPr>
            <a:spLocks noGrp="1"/>
          </p:cNvSpPr>
          <p:nvPr>
            <p:ph type="sldNum" sz="quarter" idx="12"/>
          </p:nvPr>
        </p:nvSpPr>
        <p:spPr/>
        <p:txBody>
          <a:bodyPr/>
          <a:lstStyle/>
          <a:p>
            <a:fld id="{67B26239-EBDF-4CD9-B6AD-79480146660B}" type="slidenum">
              <a:rPr lang="en-US" smtClean="0"/>
              <a:t>‹#›</a:t>
            </a:fld>
            <a:endParaRPr lang="en-US"/>
          </a:p>
        </p:txBody>
      </p:sp>
    </p:spTree>
    <p:extLst>
      <p:ext uri="{BB962C8B-B14F-4D97-AF65-F5344CB8AC3E}">
        <p14:creationId xmlns:p14="http://schemas.microsoft.com/office/powerpoint/2010/main" val="322068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EBC09-5267-59C9-2FD6-D75220B131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643485-0768-B8BC-746E-80EC609C7C15}"/>
              </a:ext>
            </a:extLst>
          </p:cNvPr>
          <p:cNvSpPr>
            <a:spLocks noGrp="1"/>
          </p:cNvSpPr>
          <p:nvPr>
            <p:ph type="dt" sz="half" idx="10"/>
          </p:nvPr>
        </p:nvSpPr>
        <p:spPr/>
        <p:txBody>
          <a:bodyPr/>
          <a:lstStyle/>
          <a:p>
            <a:fld id="{C02373B6-6AFC-43C5-9C9C-AFF36017F114}" type="datetime1">
              <a:rPr lang="en-US" smtClean="0"/>
              <a:t>4/16/2023</a:t>
            </a:fld>
            <a:endParaRPr lang="en-US"/>
          </a:p>
        </p:txBody>
      </p:sp>
      <p:sp>
        <p:nvSpPr>
          <p:cNvPr id="4" name="Footer Placeholder 3">
            <a:extLst>
              <a:ext uri="{FF2B5EF4-FFF2-40B4-BE49-F238E27FC236}">
                <a16:creationId xmlns:a16="http://schemas.microsoft.com/office/drawing/2014/main" id="{6266A646-A920-8D2C-96FC-2576B487A0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0A02A8-AAE2-D8A3-4D20-3486D5A72D76}"/>
              </a:ext>
            </a:extLst>
          </p:cNvPr>
          <p:cNvSpPr>
            <a:spLocks noGrp="1"/>
          </p:cNvSpPr>
          <p:nvPr>
            <p:ph type="sldNum" sz="quarter" idx="12"/>
          </p:nvPr>
        </p:nvSpPr>
        <p:spPr/>
        <p:txBody>
          <a:bodyPr/>
          <a:lstStyle/>
          <a:p>
            <a:fld id="{67B26239-EBDF-4CD9-B6AD-79480146660B}" type="slidenum">
              <a:rPr lang="en-US" smtClean="0"/>
              <a:t>‹#›</a:t>
            </a:fld>
            <a:endParaRPr lang="en-US"/>
          </a:p>
        </p:txBody>
      </p:sp>
    </p:spTree>
    <p:extLst>
      <p:ext uri="{BB962C8B-B14F-4D97-AF65-F5344CB8AC3E}">
        <p14:creationId xmlns:p14="http://schemas.microsoft.com/office/powerpoint/2010/main" val="3604622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F12088-E688-C3D6-6191-F58A8BDDE07B}"/>
              </a:ext>
            </a:extLst>
          </p:cNvPr>
          <p:cNvSpPr>
            <a:spLocks noGrp="1"/>
          </p:cNvSpPr>
          <p:nvPr>
            <p:ph type="dt" sz="half" idx="10"/>
          </p:nvPr>
        </p:nvSpPr>
        <p:spPr/>
        <p:txBody>
          <a:bodyPr/>
          <a:lstStyle/>
          <a:p>
            <a:fld id="{77A058B3-7D71-4377-BBF4-3DA3D7127AB0}" type="datetime1">
              <a:rPr lang="en-US" smtClean="0"/>
              <a:t>4/16/2023</a:t>
            </a:fld>
            <a:endParaRPr lang="en-US"/>
          </a:p>
        </p:txBody>
      </p:sp>
      <p:sp>
        <p:nvSpPr>
          <p:cNvPr id="3" name="Footer Placeholder 2">
            <a:extLst>
              <a:ext uri="{FF2B5EF4-FFF2-40B4-BE49-F238E27FC236}">
                <a16:creationId xmlns:a16="http://schemas.microsoft.com/office/drawing/2014/main" id="{7D68EB51-88AD-C78B-56FA-FA97CB5D6C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850284-98CF-D0E5-C67A-A8A5DDA89CFE}"/>
              </a:ext>
            </a:extLst>
          </p:cNvPr>
          <p:cNvSpPr>
            <a:spLocks noGrp="1"/>
          </p:cNvSpPr>
          <p:nvPr>
            <p:ph type="sldNum" sz="quarter" idx="12"/>
          </p:nvPr>
        </p:nvSpPr>
        <p:spPr/>
        <p:txBody>
          <a:bodyPr/>
          <a:lstStyle/>
          <a:p>
            <a:fld id="{67B26239-EBDF-4CD9-B6AD-79480146660B}" type="slidenum">
              <a:rPr lang="en-US" smtClean="0"/>
              <a:t>‹#›</a:t>
            </a:fld>
            <a:endParaRPr lang="en-US"/>
          </a:p>
        </p:txBody>
      </p:sp>
    </p:spTree>
    <p:extLst>
      <p:ext uri="{BB962C8B-B14F-4D97-AF65-F5344CB8AC3E}">
        <p14:creationId xmlns:p14="http://schemas.microsoft.com/office/powerpoint/2010/main" val="3338805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E390-89D4-0C37-C352-66AA8190E3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1FC8B7-FDF5-D4C8-A0B4-CB58AB050F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65D14A-EDC0-7DF2-58EC-30B8E46AC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34AC55-794A-170C-570B-74482F55F4BF}"/>
              </a:ext>
            </a:extLst>
          </p:cNvPr>
          <p:cNvSpPr>
            <a:spLocks noGrp="1"/>
          </p:cNvSpPr>
          <p:nvPr>
            <p:ph type="dt" sz="half" idx="10"/>
          </p:nvPr>
        </p:nvSpPr>
        <p:spPr/>
        <p:txBody>
          <a:bodyPr/>
          <a:lstStyle/>
          <a:p>
            <a:fld id="{8C9AF7B7-E5B4-48B3-A7CD-4EB6CA5ED0B3}" type="datetime1">
              <a:rPr lang="en-US" smtClean="0"/>
              <a:t>4/16/2023</a:t>
            </a:fld>
            <a:endParaRPr lang="en-US"/>
          </a:p>
        </p:txBody>
      </p:sp>
      <p:sp>
        <p:nvSpPr>
          <p:cNvPr id="6" name="Footer Placeholder 5">
            <a:extLst>
              <a:ext uri="{FF2B5EF4-FFF2-40B4-BE49-F238E27FC236}">
                <a16:creationId xmlns:a16="http://schemas.microsoft.com/office/drawing/2014/main" id="{8CDB19AE-0FA6-CBF5-9156-27726BFD25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8D3411-6930-5A14-241B-A7051C3876AB}"/>
              </a:ext>
            </a:extLst>
          </p:cNvPr>
          <p:cNvSpPr>
            <a:spLocks noGrp="1"/>
          </p:cNvSpPr>
          <p:nvPr>
            <p:ph type="sldNum" sz="quarter" idx="12"/>
          </p:nvPr>
        </p:nvSpPr>
        <p:spPr/>
        <p:txBody>
          <a:bodyPr/>
          <a:lstStyle/>
          <a:p>
            <a:fld id="{67B26239-EBDF-4CD9-B6AD-79480146660B}" type="slidenum">
              <a:rPr lang="en-US" smtClean="0"/>
              <a:t>‹#›</a:t>
            </a:fld>
            <a:endParaRPr lang="en-US"/>
          </a:p>
        </p:txBody>
      </p:sp>
    </p:spTree>
    <p:extLst>
      <p:ext uri="{BB962C8B-B14F-4D97-AF65-F5344CB8AC3E}">
        <p14:creationId xmlns:p14="http://schemas.microsoft.com/office/powerpoint/2010/main" val="27936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E0D67-F4C0-A494-5CA9-77517C4644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F17E3E-A2AC-921E-7813-51CB07BDDA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464719-025F-527F-6FE3-8D4CB54932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03D6E1-03BB-0FD9-902A-FEB44783BACC}"/>
              </a:ext>
            </a:extLst>
          </p:cNvPr>
          <p:cNvSpPr>
            <a:spLocks noGrp="1"/>
          </p:cNvSpPr>
          <p:nvPr>
            <p:ph type="dt" sz="half" idx="10"/>
          </p:nvPr>
        </p:nvSpPr>
        <p:spPr/>
        <p:txBody>
          <a:bodyPr/>
          <a:lstStyle/>
          <a:p>
            <a:fld id="{DF77D44C-5CD2-4664-A16D-38E1A39B7B41}" type="datetime1">
              <a:rPr lang="en-US" smtClean="0"/>
              <a:t>4/16/2023</a:t>
            </a:fld>
            <a:endParaRPr lang="en-US"/>
          </a:p>
        </p:txBody>
      </p:sp>
      <p:sp>
        <p:nvSpPr>
          <p:cNvPr id="6" name="Footer Placeholder 5">
            <a:extLst>
              <a:ext uri="{FF2B5EF4-FFF2-40B4-BE49-F238E27FC236}">
                <a16:creationId xmlns:a16="http://schemas.microsoft.com/office/drawing/2014/main" id="{3CE75EFF-7778-932C-B8DA-2A96A69AA8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42EDBF-6C3D-D2D8-62AF-88112F0E96AA}"/>
              </a:ext>
            </a:extLst>
          </p:cNvPr>
          <p:cNvSpPr>
            <a:spLocks noGrp="1"/>
          </p:cNvSpPr>
          <p:nvPr>
            <p:ph type="sldNum" sz="quarter" idx="12"/>
          </p:nvPr>
        </p:nvSpPr>
        <p:spPr/>
        <p:txBody>
          <a:bodyPr/>
          <a:lstStyle/>
          <a:p>
            <a:fld id="{67B26239-EBDF-4CD9-B6AD-79480146660B}" type="slidenum">
              <a:rPr lang="en-US" smtClean="0"/>
              <a:t>‹#›</a:t>
            </a:fld>
            <a:endParaRPr lang="en-US"/>
          </a:p>
        </p:txBody>
      </p:sp>
    </p:spTree>
    <p:extLst>
      <p:ext uri="{BB962C8B-B14F-4D97-AF65-F5344CB8AC3E}">
        <p14:creationId xmlns:p14="http://schemas.microsoft.com/office/powerpoint/2010/main" val="252995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9880C-2A6C-B144-DBDD-BC469FAD9C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D51DC8-9066-4D2E-4EC0-4793A406DC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0E8AFE-9BCA-35C1-9A41-9607CD78D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1D008-D388-4A22-9D0C-794560C95ABD}" type="datetime1">
              <a:rPr lang="en-US" smtClean="0"/>
              <a:t>4/16/2023</a:t>
            </a:fld>
            <a:endParaRPr lang="en-US"/>
          </a:p>
        </p:txBody>
      </p:sp>
      <p:sp>
        <p:nvSpPr>
          <p:cNvPr id="5" name="Footer Placeholder 4">
            <a:extLst>
              <a:ext uri="{FF2B5EF4-FFF2-40B4-BE49-F238E27FC236}">
                <a16:creationId xmlns:a16="http://schemas.microsoft.com/office/drawing/2014/main" id="{E7EED2B3-99DC-F4C4-54B9-526F6F2F91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73891E-F5B6-227A-4FEB-913D202F4F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26239-EBDF-4CD9-B6AD-79480146660B}" type="slidenum">
              <a:rPr lang="en-US" smtClean="0"/>
              <a:t>‹#›</a:t>
            </a:fld>
            <a:endParaRPr lang="en-US"/>
          </a:p>
        </p:txBody>
      </p:sp>
    </p:spTree>
    <p:extLst>
      <p:ext uri="{BB962C8B-B14F-4D97-AF65-F5344CB8AC3E}">
        <p14:creationId xmlns:p14="http://schemas.microsoft.com/office/powerpoint/2010/main" val="2142883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0B8B5-C8D8-3C17-81FC-0D6CA45F5355}"/>
              </a:ext>
            </a:extLst>
          </p:cNvPr>
          <p:cNvSpPr>
            <a:spLocks noGrp="1"/>
          </p:cNvSpPr>
          <p:nvPr>
            <p:ph type="ctrTitle"/>
          </p:nvPr>
        </p:nvSpPr>
        <p:spPr/>
        <p:txBody>
          <a:bodyPr/>
          <a:lstStyle/>
          <a:p>
            <a:r>
              <a:rPr lang="en-US" dirty="0"/>
              <a:t>Status of the LALLOA Revitalization MRTA Project</a:t>
            </a:r>
          </a:p>
        </p:txBody>
      </p:sp>
      <p:sp>
        <p:nvSpPr>
          <p:cNvPr id="3" name="Subtitle 2">
            <a:extLst>
              <a:ext uri="{FF2B5EF4-FFF2-40B4-BE49-F238E27FC236}">
                <a16:creationId xmlns:a16="http://schemas.microsoft.com/office/drawing/2014/main" id="{753AFD6D-459E-1810-7517-E01848CC7CD3}"/>
              </a:ext>
            </a:extLst>
          </p:cNvPr>
          <p:cNvSpPr>
            <a:spLocks noGrp="1"/>
          </p:cNvSpPr>
          <p:nvPr>
            <p:ph type="subTitle" idx="1"/>
          </p:nvPr>
        </p:nvSpPr>
        <p:spPr>
          <a:xfrm>
            <a:off x="1524000" y="3616325"/>
            <a:ext cx="9144000" cy="1655762"/>
          </a:xfrm>
        </p:spPr>
        <p:txBody>
          <a:bodyPr/>
          <a:lstStyle/>
          <a:p>
            <a:endParaRPr lang="en-US" dirty="0"/>
          </a:p>
          <a:p>
            <a:r>
              <a:rPr lang="en-US" dirty="0"/>
              <a:t>Lake Asbury </a:t>
            </a:r>
            <a:r>
              <a:rPr lang="en-US" dirty="0" err="1"/>
              <a:t>Lakelot</a:t>
            </a:r>
            <a:r>
              <a:rPr lang="en-US" dirty="0"/>
              <a:t> Owners Assoc., Inc.</a:t>
            </a:r>
          </a:p>
          <a:p>
            <a:r>
              <a:rPr lang="en-US" dirty="0"/>
              <a:t>November 2022</a:t>
            </a:r>
          </a:p>
        </p:txBody>
      </p:sp>
      <p:sp>
        <p:nvSpPr>
          <p:cNvPr id="4" name="Slide Number Placeholder 3">
            <a:extLst>
              <a:ext uri="{FF2B5EF4-FFF2-40B4-BE49-F238E27FC236}">
                <a16:creationId xmlns:a16="http://schemas.microsoft.com/office/drawing/2014/main" id="{AF87A4B0-D2DB-BC74-C884-B20CBE2F16F5}"/>
              </a:ext>
            </a:extLst>
          </p:cNvPr>
          <p:cNvSpPr>
            <a:spLocks noGrp="1"/>
          </p:cNvSpPr>
          <p:nvPr>
            <p:ph type="sldNum" sz="quarter" idx="12"/>
          </p:nvPr>
        </p:nvSpPr>
        <p:spPr/>
        <p:txBody>
          <a:bodyPr/>
          <a:lstStyle/>
          <a:p>
            <a:fld id="{67B26239-EBDF-4CD9-B6AD-79480146660B}" type="slidenum">
              <a:rPr lang="en-US" smtClean="0"/>
              <a:t>1</a:t>
            </a:fld>
            <a:endParaRPr lang="en-US"/>
          </a:p>
        </p:txBody>
      </p:sp>
    </p:spTree>
    <p:extLst>
      <p:ext uri="{BB962C8B-B14F-4D97-AF65-F5344CB8AC3E}">
        <p14:creationId xmlns:p14="http://schemas.microsoft.com/office/powerpoint/2010/main" val="2670315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FF4A3-50BA-4B65-BC20-CB365DCEB127}"/>
              </a:ext>
            </a:extLst>
          </p:cNvPr>
          <p:cNvSpPr>
            <a:spLocks noGrp="1"/>
          </p:cNvSpPr>
          <p:nvPr>
            <p:ph type="title"/>
          </p:nvPr>
        </p:nvSpPr>
        <p:spPr/>
        <p:txBody>
          <a:bodyPr/>
          <a:lstStyle/>
          <a:p>
            <a:r>
              <a:rPr lang="en-US" dirty="0"/>
              <a:t>LALLOA Options </a:t>
            </a:r>
            <a:r>
              <a:rPr lang="en-US" sz="2800" dirty="0"/>
              <a:t>continued . . . </a:t>
            </a:r>
          </a:p>
        </p:txBody>
      </p:sp>
      <p:sp>
        <p:nvSpPr>
          <p:cNvPr id="3" name="Content Placeholder 2">
            <a:extLst>
              <a:ext uri="{FF2B5EF4-FFF2-40B4-BE49-F238E27FC236}">
                <a16:creationId xmlns:a16="http://schemas.microsoft.com/office/drawing/2014/main" id="{2C3EA69B-6E30-628E-7376-A869921EBD2D}"/>
              </a:ext>
            </a:extLst>
          </p:cNvPr>
          <p:cNvSpPr>
            <a:spLocks noGrp="1"/>
          </p:cNvSpPr>
          <p:nvPr>
            <p:ph idx="1"/>
          </p:nvPr>
        </p:nvSpPr>
        <p:spPr>
          <a:xfrm>
            <a:off x="838200" y="1471613"/>
            <a:ext cx="10515600" cy="4705350"/>
          </a:xfrm>
        </p:spPr>
        <p:txBody>
          <a:bodyPr>
            <a:normAutofit/>
          </a:bodyPr>
          <a:lstStyle/>
          <a:p>
            <a:r>
              <a:rPr lang="en-US" b="1" dirty="0"/>
              <a:t>Option 3</a:t>
            </a:r>
            <a:r>
              <a:rPr lang="en-US" dirty="0"/>
              <a:t>:  Form a new Entity/Org under the LALLOA umbrella to manage secured access to the Lakes and collect income from charging for keys to the boat ramps until such time as the MRTA Revitalization process is completed.</a:t>
            </a:r>
          </a:p>
          <a:p>
            <a:pPr lvl="1"/>
            <a:r>
              <a:rPr lang="en-US" dirty="0"/>
              <a:t>Current By-Laws allow for the formation of clubs, organizations and societies. (Article XI)</a:t>
            </a:r>
          </a:p>
          <a:p>
            <a:pPr lvl="1"/>
            <a:r>
              <a:rPr lang="en-US" dirty="0"/>
              <a:t>Forming “Organization” would be a LALLOA Board action.  </a:t>
            </a:r>
          </a:p>
          <a:p>
            <a:pPr lvl="1"/>
            <a:r>
              <a:rPr lang="en-US" dirty="0"/>
              <a:t>The new Organization would manage and provide private access to members to the Lakes.</a:t>
            </a:r>
          </a:p>
          <a:p>
            <a:pPr lvl="1"/>
            <a:r>
              <a:rPr lang="en-US" dirty="0"/>
              <a:t>Membership to the “Organization” would be voluntary.</a:t>
            </a:r>
          </a:p>
          <a:p>
            <a:pPr lvl="1"/>
            <a:r>
              <a:rPr lang="en-US" dirty="0"/>
              <a:t>LALLOA would continue as the ‘parent’ organization.</a:t>
            </a:r>
          </a:p>
          <a:p>
            <a:pPr lvl="1"/>
            <a:r>
              <a:rPr lang="en-US" dirty="0"/>
              <a:t>Current LALLOA Lake Rules will be enforced</a:t>
            </a:r>
          </a:p>
          <a:p>
            <a:endParaRPr lang="en-US" dirty="0"/>
          </a:p>
        </p:txBody>
      </p:sp>
      <p:sp>
        <p:nvSpPr>
          <p:cNvPr id="4" name="Slide Number Placeholder 3">
            <a:extLst>
              <a:ext uri="{FF2B5EF4-FFF2-40B4-BE49-F238E27FC236}">
                <a16:creationId xmlns:a16="http://schemas.microsoft.com/office/drawing/2014/main" id="{3E6D5ABC-9741-253C-D0B5-523F7678A55D}"/>
              </a:ext>
            </a:extLst>
          </p:cNvPr>
          <p:cNvSpPr>
            <a:spLocks noGrp="1"/>
          </p:cNvSpPr>
          <p:nvPr>
            <p:ph type="sldNum" sz="quarter" idx="12"/>
          </p:nvPr>
        </p:nvSpPr>
        <p:spPr/>
        <p:txBody>
          <a:bodyPr/>
          <a:lstStyle/>
          <a:p>
            <a:fld id="{67B26239-EBDF-4CD9-B6AD-79480146660B}" type="slidenum">
              <a:rPr lang="en-US" smtClean="0"/>
              <a:t>10</a:t>
            </a:fld>
            <a:endParaRPr lang="en-US"/>
          </a:p>
        </p:txBody>
      </p:sp>
    </p:spTree>
    <p:extLst>
      <p:ext uri="{BB962C8B-B14F-4D97-AF65-F5344CB8AC3E}">
        <p14:creationId xmlns:p14="http://schemas.microsoft.com/office/powerpoint/2010/main" val="1213697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EC724-E495-3F71-23E5-F11D783C095A}"/>
              </a:ext>
            </a:extLst>
          </p:cNvPr>
          <p:cNvSpPr>
            <a:spLocks noGrp="1"/>
          </p:cNvSpPr>
          <p:nvPr>
            <p:ph type="title"/>
          </p:nvPr>
        </p:nvSpPr>
        <p:spPr>
          <a:xfrm>
            <a:off x="838200" y="365125"/>
            <a:ext cx="10515600" cy="1006475"/>
          </a:xfrm>
        </p:spPr>
        <p:txBody>
          <a:bodyPr/>
          <a:lstStyle/>
          <a:p>
            <a:r>
              <a:rPr lang="en-US" sz="4000" dirty="0"/>
              <a:t>LALLOA Option 3 </a:t>
            </a:r>
            <a:r>
              <a:rPr lang="en-US" sz="2000" dirty="0"/>
              <a:t>continued  . . . </a:t>
            </a:r>
          </a:p>
        </p:txBody>
      </p:sp>
      <p:sp>
        <p:nvSpPr>
          <p:cNvPr id="3" name="Content Placeholder 2">
            <a:extLst>
              <a:ext uri="{FF2B5EF4-FFF2-40B4-BE49-F238E27FC236}">
                <a16:creationId xmlns:a16="http://schemas.microsoft.com/office/drawing/2014/main" id="{C4554149-9CB0-D09F-E94E-CD308589D23F}"/>
              </a:ext>
            </a:extLst>
          </p:cNvPr>
          <p:cNvSpPr>
            <a:spLocks noGrp="1"/>
          </p:cNvSpPr>
          <p:nvPr>
            <p:ph idx="1"/>
          </p:nvPr>
        </p:nvSpPr>
        <p:spPr>
          <a:xfrm>
            <a:off x="838200" y="1371600"/>
            <a:ext cx="10515600" cy="4984749"/>
          </a:xfrm>
        </p:spPr>
        <p:txBody>
          <a:bodyPr>
            <a:normAutofit lnSpcReduction="10000"/>
          </a:bodyPr>
          <a:lstStyle/>
          <a:p>
            <a:pPr lvl="1"/>
            <a:r>
              <a:rPr lang="en-US" dirty="0" err="1"/>
              <a:t>Lakelot</a:t>
            </a:r>
            <a:r>
              <a:rPr lang="en-US" dirty="0"/>
              <a:t> property owners would join the “</a:t>
            </a:r>
            <a:r>
              <a:rPr lang="en-US" dirty="0" err="1"/>
              <a:t>Lakelot</a:t>
            </a:r>
            <a:r>
              <a:rPr lang="en-US" dirty="0"/>
              <a:t> Owners Access &amp; Privacy Organization” to obtain access to the lakes via the boat ramps. </a:t>
            </a:r>
          </a:p>
          <a:p>
            <a:pPr lvl="1"/>
            <a:r>
              <a:rPr lang="en-US" dirty="0"/>
              <a:t>Varied levels of membership:   </a:t>
            </a:r>
          </a:p>
          <a:p>
            <a:pPr lvl="2"/>
            <a:r>
              <a:rPr lang="en-US" dirty="0"/>
              <a:t>Partial membership that Does NOT include access to the Boat Ramps, or </a:t>
            </a:r>
          </a:p>
          <a:p>
            <a:pPr lvl="2"/>
            <a:r>
              <a:rPr lang="en-US" dirty="0"/>
              <a:t>Full access membership that Does include access to the Boat Ramps.  </a:t>
            </a:r>
          </a:p>
          <a:p>
            <a:pPr lvl="1"/>
            <a:r>
              <a:rPr lang="en-US" dirty="0"/>
              <a:t>All fees will be used toward annual operating costs</a:t>
            </a:r>
          </a:p>
          <a:p>
            <a:pPr lvl="1"/>
            <a:r>
              <a:rPr lang="en-US" dirty="0"/>
              <a:t>Timeline to get new Organization up and running is expected to take less than 6 months.</a:t>
            </a:r>
          </a:p>
          <a:p>
            <a:pPr lvl="1"/>
            <a:r>
              <a:rPr lang="en-US" dirty="0"/>
              <a:t>LALLOA will continue to own the properties it holds now.</a:t>
            </a:r>
          </a:p>
          <a:p>
            <a:pPr lvl="1"/>
            <a:r>
              <a:rPr lang="en-US" dirty="0"/>
              <a:t>Expenses would include attorney review and approval of documents and recording the documents with Clay County Clerk of Court.  Expenses expected to be approximately $3000.</a:t>
            </a:r>
          </a:p>
          <a:p>
            <a:pPr lvl="1"/>
            <a:r>
              <a:rPr lang="en-US" dirty="0"/>
              <a:t>LALLOA Revitalization process would continue once the organization is established.</a:t>
            </a:r>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A8CCC309-B05B-0634-05ED-5D6E0E1512F8}"/>
              </a:ext>
            </a:extLst>
          </p:cNvPr>
          <p:cNvSpPr>
            <a:spLocks noGrp="1"/>
          </p:cNvSpPr>
          <p:nvPr>
            <p:ph type="sldNum" sz="quarter" idx="12"/>
          </p:nvPr>
        </p:nvSpPr>
        <p:spPr/>
        <p:txBody>
          <a:bodyPr/>
          <a:lstStyle/>
          <a:p>
            <a:fld id="{67B26239-EBDF-4CD9-B6AD-79480146660B}" type="slidenum">
              <a:rPr lang="en-US" smtClean="0"/>
              <a:t>11</a:t>
            </a:fld>
            <a:endParaRPr lang="en-US"/>
          </a:p>
        </p:txBody>
      </p:sp>
    </p:spTree>
    <p:extLst>
      <p:ext uri="{BB962C8B-B14F-4D97-AF65-F5344CB8AC3E}">
        <p14:creationId xmlns:p14="http://schemas.microsoft.com/office/powerpoint/2010/main" val="3920634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87111-C81A-8EAD-01E7-89B693C4CB3E}"/>
              </a:ext>
            </a:extLst>
          </p:cNvPr>
          <p:cNvSpPr>
            <a:spLocks noGrp="1"/>
          </p:cNvSpPr>
          <p:nvPr>
            <p:ph type="title"/>
          </p:nvPr>
        </p:nvSpPr>
        <p:spPr/>
        <p:txBody>
          <a:bodyPr/>
          <a:lstStyle/>
          <a:p>
            <a:r>
              <a:rPr lang="en-US" dirty="0"/>
              <a:t>Thoughts???</a:t>
            </a:r>
          </a:p>
        </p:txBody>
      </p:sp>
      <p:sp>
        <p:nvSpPr>
          <p:cNvPr id="3" name="Content Placeholder 2">
            <a:extLst>
              <a:ext uri="{FF2B5EF4-FFF2-40B4-BE49-F238E27FC236}">
                <a16:creationId xmlns:a16="http://schemas.microsoft.com/office/drawing/2014/main" id="{D34FE443-9DF8-EC35-1504-9186B30AD104}"/>
              </a:ext>
            </a:extLst>
          </p:cNvPr>
          <p:cNvSpPr>
            <a:spLocks noGrp="1"/>
          </p:cNvSpPr>
          <p:nvPr>
            <p:ph idx="1"/>
          </p:nvPr>
        </p:nvSpPr>
        <p:spPr/>
        <p:txBody>
          <a:bodyPr/>
          <a:lstStyle/>
          <a:p>
            <a:r>
              <a:rPr lang="en-US" dirty="0"/>
              <a:t>Time for </a:t>
            </a:r>
            <a:r>
              <a:rPr lang="en-US" dirty="0" err="1"/>
              <a:t>Lakelot</a:t>
            </a:r>
            <a:r>
              <a:rPr lang="en-US" dirty="0"/>
              <a:t> Owners Feedback</a:t>
            </a:r>
          </a:p>
        </p:txBody>
      </p:sp>
      <p:sp>
        <p:nvSpPr>
          <p:cNvPr id="4" name="Slide Number Placeholder 3">
            <a:extLst>
              <a:ext uri="{FF2B5EF4-FFF2-40B4-BE49-F238E27FC236}">
                <a16:creationId xmlns:a16="http://schemas.microsoft.com/office/drawing/2014/main" id="{E698C8C3-B0A6-A59F-25EB-4E52FD030784}"/>
              </a:ext>
            </a:extLst>
          </p:cNvPr>
          <p:cNvSpPr>
            <a:spLocks noGrp="1"/>
          </p:cNvSpPr>
          <p:nvPr>
            <p:ph type="sldNum" sz="quarter" idx="12"/>
          </p:nvPr>
        </p:nvSpPr>
        <p:spPr/>
        <p:txBody>
          <a:bodyPr/>
          <a:lstStyle/>
          <a:p>
            <a:fld id="{67B26239-EBDF-4CD9-B6AD-79480146660B}" type="slidenum">
              <a:rPr lang="en-US" smtClean="0"/>
              <a:t>12</a:t>
            </a:fld>
            <a:endParaRPr lang="en-US"/>
          </a:p>
        </p:txBody>
      </p:sp>
    </p:spTree>
    <p:extLst>
      <p:ext uri="{BB962C8B-B14F-4D97-AF65-F5344CB8AC3E}">
        <p14:creationId xmlns:p14="http://schemas.microsoft.com/office/powerpoint/2010/main" val="3301687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E0663-BAC9-B6A9-0C4F-CFA79B8AAC4C}"/>
              </a:ext>
            </a:extLst>
          </p:cNvPr>
          <p:cNvSpPr>
            <a:spLocks noGrp="1"/>
          </p:cNvSpPr>
          <p:nvPr>
            <p:ph type="title"/>
          </p:nvPr>
        </p:nvSpPr>
        <p:spPr>
          <a:xfrm>
            <a:off x="838200" y="365125"/>
            <a:ext cx="10515600" cy="1420813"/>
          </a:xfrm>
        </p:spPr>
        <p:txBody>
          <a:bodyPr>
            <a:normAutofit fontScale="90000"/>
          </a:bodyPr>
          <a:lstStyle/>
          <a:p>
            <a:br>
              <a:rPr lang="en-US" dirty="0"/>
            </a:br>
            <a:r>
              <a:rPr lang="en-US" dirty="0"/>
              <a:t>How and Why did LALLOA’s need to revitalize begin?</a:t>
            </a:r>
            <a:br>
              <a:rPr lang="en-US" dirty="0"/>
            </a:br>
            <a:br>
              <a:rPr lang="en-US" sz="2900" dirty="0">
                <a:latin typeface="+mn-lt"/>
              </a:rPr>
            </a:br>
            <a:endParaRPr lang="en-US" sz="2900" dirty="0">
              <a:latin typeface="+mn-lt"/>
            </a:endParaRPr>
          </a:p>
        </p:txBody>
      </p:sp>
      <p:sp>
        <p:nvSpPr>
          <p:cNvPr id="3" name="Content Placeholder 2">
            <a:extLst>
              <a:ext uri="{FF2B5EF4-FFF2-40B4-BE49-F238E27FC236}">
                <a16:creationId xmlns:a16="http://schemas.microsoft.com/office/drawing/2014/main" id="{36948026-5F50-06A7-B86D-74B3493D6F88}"/>
              </a:ext>
            </a:extLst>
          </p:cNvPr>
          <p:cNvSpPr>
            <a:spLocks noGrp="1"/>
          </p:cNvSpPr>
          <p:nvPr>
            <p:ph idx="1"/>
          </p:nvPr>
        </p:nvSpPr>
        <p:spPr>
          <a:xfrm>
            <a:off x="838200" y="2139193"/>
            <a:ext cx="10515600" cy="4037770"/>
          </a:xfrm>
        </p:spPr>
        <p:txBody>
          <a:bodyPr>
            <a:normAutofit fontScale="40000" lnSpcReduction="20000"/>
          </a:bodyPr>
          <a:lstStyle/>
          <a:p>
            <a:endParaRPr lang="en-US" dirty="0"/>
          </a:p>
          <a:p>
            <a:r>
              <a:rPr lang="en-US" sz="7000" dirty="0"/>
              <a:t>2020 – LALLOA Hired New Attorney</a:t>
            </a:r>
            <a:endParaRPr lang="en-US" sz="7000" dirty="0">
              <a:latin typeface="+mn-lt"/>
            </a:endParaRPr>
          </a:p>
          <a:p>
            <a:r>
              <a:rPr lang="en-US" sz="7000" dirty="0">
                <a:latin typeface="+mn-lt"/>
              </a:rPr>
              <a:t>New attorney reviewed our governing documents and found </a:t>
            </a:r>
            <a:r>
              <a:rPr lang="en-US" sz="7000" b="1" dirty="0">
                <a:latin typeface="+mn-lt"/>
              </a:rPr>
              <a:t>LALLOA was out of compliance</a:t>
            </a:r>
            <a:r>
              <a:rPr lang="en-US" sz="7000" dirty="0">
                <a:latin typeface="+mn-lt"/>
              </a:rPr>
              <a:t> with Florida Statute 712.</a:t>
            </a:r>
          </a:p>
          <a:p>
            <a:pPr lvl="1"/>
            <a:r>
              <a:rPr lang="en-US" sz="7000" dirty="0"/>
              <a:t>Florida Statute 712 – Marketable Record Title Act (MRTA)</a:t>
            </a:r>
          </a:p>
          <a:p>
            <a:pPr lvl="1"/>
            <a:endParaRPr lang="en-US" sz="7000" dirty="0"/>
          </a:p>
          <a:p>
            <a:pPr lvl="1"/>
            <a:r>
              <a:rPr lang="en-US" sz="7000" dirty="0"/>
              <a:t>MRTA introduces two new title concepts: </a:t>
            </a:r>
          </a:p>
          <a:p>
            <a:pPr lvl="2"/>
            <a:r>
              <a:rPr lang="en-US" sz="7000" dirty="0"/>
              <a:t>1) marketable record title, and </a:t>
            </a:r>
          </a:p>
          <a:p>
            <a:pPr lvl="2"/>
            <a:r>
              <a:rPr lang="en-US" sz="7000" dirty="0"/>
              <a:t>2) root of title. </a:t>
            </a:r>
          </a:p>
          <a:p>
            <a:endParaRPr lang="en-US" sz="4000" dirty="0"/>
          </a:p>
          <a:p>
            <a:endParaRPr lang="en-US" dirty="0"/>
          </a:p>
          <a:p>
            <a:r>
              <a:rPr lang="en-US" sz="4500" dirty="0"/>
              <a:t>Reference Floridabar.org for details</a:t>
            </a:r>
          </a:p>
          <a:p>
            <a:endParaRPr lang="en-US" dirty="0"/>
          </a:p>
        </p:txBody>
      </p:sp>
      <p:sp>
        <p:nvSpPr>
          <p:cNvPr id="4" name="Slide Number Placeholder 3">
            <a:extLst>
              <a:ext uri="{FF2B5EF4-FFF2-40B4-BE49-F238E27FC236}">
                <a16:creationId xmlns:a16="http://schemas.microsoft.com/office/drawing/2014/main" id="{56164C21-C113-DAB8-60E7-2C5D18D5D84D}"/>
              </a:ext>
            </a:extLst>
          </p:cNvPr>
          <p:cNvSpPr>
            <a:spLocks noGrp="1"/>
          </p:cNvSpPr>
          <p:nvPr>
            <p:ph type="sldNum" sz="quarter" idx="12"/>
          </p:nvPr>
        </p:nvSpPr>
        <p:spPr/>
        <p:txBody>
          <a:bodyPr/>
          <a:lstStyle/>
          <a:p>
            <a:fld id="{67B26239-EBDF-4CD9-B6AD-79480146660B}" type="slidenum">
              <a:rPr lang="en-US" smtClean="0"/>
              <a:t>2</a:t>
            </a:fld>
            <a:endParaRPr lang="en-US"/>
          </a:p>
        </p:txBody>
      </p:sp>
    </p:spTree>
    <p:extLst>
      <p:ext uri="{BB962C8B-B14F-4D97-AF65-F5344CB8AC3E}">
        <p14:creationId xmlns:p14="http://schemas.microsoft.com/office/powerpoint/2010/main" val="31367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1C01-14B4-E392-921A-383A3C1C3BA0}"/>
              </a:ext>
            </a:extLst>
          </p:cNvPr>
          <p:cNvSpPr>
            <a:spLocks noGrp="1"/>
          </p:cNvSpPr>
          <p:nvPr>
            <p:ph type="title"/>
          </p:nvPr>
        </p:nvSpPr>
        <p:spPr/>
        <p:txBody>
          <a:bodyPr/>
          <a:lstStyle/>
          <a:p>
            <a:r>
              <a:rPr lang="en-US" dirty="0"/>
              <a:t>What is the Florida’s Marketable Records Title Act?</a:t>
            </a:r>
          </a:p>
        </p:txBody>
      </p:sp>
      <p:sp>
        <p:nvSpPr>
          <p:cNvPr id="3" name="Content Placeholder 2">
            <a:extLst>
              <a:ext uri="{FF2B5EF4-FFF2-40B4-BE49-F238E27FC236}">
                <a16:creationId xmlns:a16="http://schemas.microsoft.com/office/drawing/2014/main" id="{467E3916-1FC2-CEBC-71EB-2B9F7F16E020}"/>
              </a:ext>
            </a:extLst>
          </p:cNvPr>
          <p:cNvSpPr>
            <a:spLocks noGrp="1"/>
          </p:cNvSpPr>
          <p:nvPr>
            <p:ph idx="1"/>
          </p:nvPr>
        </p:nvSpPr>
        <p:spPr/>
        <p:txBody>
          <a:bodyPr>
            <a:normAutofit/>
          </a:bodyPr>
          <a:lstStyle/>
          <a:p>
            <a:pPr marL="0" indent="0">
              <a:buNone/>
            </a:pPr>
            <a:r>
              <a:rPr lang="en-US" sz="2800" dirty="0"/>
              <a:t>The Basics of MRTA:</a:t>
            </a:r>
          </a:p>
          <a:p>
            <a:pPr lvl="1"/>
            <a:r>
              <a:rPr lang="en-US" sz="2800" dirty="0"/>
              <a:t>Passed to liberate real property from older title dates by prescribing a 30-year limitations period.</a:t>
            </a:r>
          </a:p>
          <a:p>
            <a:pPr lvl="1"/>
            <a:r>
              <a:rPr lang="en-US" sz="2800" dirty="0"/>
              <a:t>It’s purpose was to simplify and limit the record search process necessary to establish marketability of title thus aiding in the closing of real estate transactions.</a:t>
            </a:r>
          </a:p>
          <a:p>
            <a:r>
              <a:rPr lang="en-US" dirty="0"/>
              <a:t>Lake Asbury governing documents are over the 30-year limit.  </a:t>
            </a:r>
          </a:p>
        </p:txBody>
      </p:sp>
      <p:sp>
        <p:nvSpPr>
          <p:cNvPr id="4" name="Slide Number Placeholder 3">
            <a:extLst>
              <a:ext uri="{FF2B5EF4-FFF2-40B4-BE49-F238E27FC236}">
                <a16:creationId xmlns:a16="http://schemas.microsoft.com/office/drawing/2014/main" id="{A44FAC29-7339-08FE-FC52-8F786A7386D1}"/>
              </a:ext>
            </a:extLst>
          </p:cNvPr>
          <p:cNvSpPr>
            <a:spLocks noGrp="1"/>
          </p:cNvSpPr>
          <p:nvPr>
            <p:ph type="sldNum" sz="quarter" idx="12"/>
          </p:nvPr>
        </p:nvSpPr>
        <p:spPr/>
        <p:txBody>
          <a:bodyPr/>
          <a:lstStyle/>
          <a:p>
            <a:fld id="{67B26239-EBDF-4CD9-B6AD-79480146660B}" type="slidenum">
              <a:rPr lang="en-US" smtClean="0"/>
              <a:t>3</a:t>
            </a:fld>
            <a:endParaRPr lang="en-US"/>
          </a:p>
        </p:txBody>
      </p:sp>
    </p:spTree>
    <p:extLst>
      <p:ext uri="{BB962C8B-B14F-4D97-AF65-F5344CB8AC3E}">
        <p14:creationId xmlns:p14="http://schemas.microsoft.com/office/powerpoint/2010/main" val="558541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3B08E-CED3-0E67-FCE9-8D989DE08A96}"/>
              </a:ext>
            </a:extLst>
          </p:cNvPr>
          <p:cNvSpPr>
            <a:spLocks noGrp="1"/>
          </p:cNvSpPr>
          <p:nvPr>
            <p:ph type="title"/>
          </p:nvPr>
        </p:nvSpPr>
        <p:spPr/>
        <p:txBody>
          <a:bodyPr/>
          <a:lstStyle/>
          <a:p>
            <a:r>
              <a:rPr lang="en-US" dirty="0"/>
              <a:t>How does an HOA Repair itself when out of compliance?</a:t>
            </a:r>
          </a:p>
        </p:txBody>
      </p:sp>
      <p:sp>
        <p:nvSpPr>
          <p:cNvPr id="3" name="Content Placeholder 2">
            <a:extLst>
              <a:ext uri="{FF2B5EF4-FFF2-40B4-BE49-F238E27FC236}">
                <a16:creationId xmlns:a16="http://schemas.microsoft.com/office/drawing/2014/main" id="{205524DA-D4E2-6036-DCBB-13E699AF48C7}"/>
              </a:ext>
            </a:extLst>
          </p:cNvPr>
          <p:cNvSpPr>
            <a:spLocks noGrp="1"/>
          </p:cNvSpPr>
          <p:nvPr>
            <p:ph idx="1"/>
          </p:nvPr>
        </p:nvSpPr>
        <p:spPr/>
        <p:txBody>
          <a:bodyPr>
            <a:normAutofit/>
          </a:bodyPr>
          <a:lstStyle/>
          <a:p>
            <a:r>
              <a:rPr lang="en-US" dirty="0"/>
              <a:t>In 2018 Legislature created process within Florida Statute 712 for HOAs to Revitalize their Governing Documents.</a:t>
            </a:r>
          </a:p>
          <a:p>
            <a:r>
              <a:rPr lang="en-US" dirty="0"/>
              <a:t>The Law requires :</a:t>
            </a:r>
          </a:p>
          <a:p>
            <a:pPr lvl="1"/>
            <a:r>
              <a:rPr lang="en-US" dirty="0"/>
              <a:t>Signature on Consent Form;  </a:t>
            </a:r>
          </a:p>
          <a:p>
            <a:pPr lvl="1"/>
            <a:r>
              <a:rPr lang="en-US" dirty="0"/>
              <a:t>Revitalization of Original Restrictive Covenants; and</a:t>
            </a:r>
          </a:p>
          <a:p>
            <a:pPr lvl="1"/>
            <a:r>
              <a:rPr lang="en-US" dirty="0"/>
              <a:t>Simple majority of signatures – 50 percent plus one.</a:t>
            </a:r>
          </a:p>
          <a:p>
            <a:r>
              <a:rPr lang="en-US" dirty="0"/>
              <a:t>The Florida Department of Economic Opportunity (DEO) </a:t>
            </a:r>
          </a:p>
          <a:p>
            <a:pPr lvl="1"/>
            <a:r>
              <a:rPr lang="en-US" dirty="0"/>
              <a:t>applies processing rules; and </a:t>
            </a:r>
          </a:p>
          <a:p>
            <a:pPr lvl="1"/>
            <a:r>
              <a:rPr lang="en-US" dirty="0"/>
              <a:t>approves or declines submitted packages.</a:t>
            </a:r>
          </a:p>
          <a:p>
            <a:endParaRPr lang="en-US" dirty="0"/>
          </a:p>
        </p:txBody>
      </p:sp>
      <p:sp>
        <p:nvSpPr>
          <p:cNvPr id="4" name="Slide Number Placeholder 3">
            <a:extLst>
              <a:ext uri="{FF2B5EF4-FFF2-40B4-BE49-F238E27FC236}">
                <a16:creationId xmlns:a16="http://schemas.microsoft.com/office/drawing/2014/main" id="{56839FB6-E0D8-0527-8FEE-A93B91924C33}"/>
              </a:ext>
            </a:extLst>
          </p:cNvPr>
          <p:cNvSpPr>
            <a:spLocks noGrp="1"/>
          </p:cNvSpPr>
          <p:nvPr>
            <p:ph type="sldNum" sz="quarter" idx="12"/>
          </p:nvPr>
        </p:nvSpPr>
        <p:spPr/>
        <p:txBody>
          <a:bodyPr/>
          <a:lstStyle/>
          <a:p>
            <a:fld id="{67B26239-EBDF-4CD9-B6AD-79480146660B}" type="slidenum">
              <a:rPr lang="en-US" smtClean="0"/>
              <a:t>4</a:t>
            </a:fld>
            <a:endParaRPr lang="en-US"/>
          </a:p>
        </p:txBody>
      </p:sp>
    </p:spTree>
    <p:extLst>
      <p:ext uri="{BB962C8B-B14F-4D97-AF65-F5344CB8AC3E}">
        <p14:creationId xmlns:p14="http://schemas.microsoft.com/office/powerpoint/2010/main" val="799061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47EE4-7E16-8C97-12F0-608C741716FE}"/>
              </a:ext>
            </a:extLst>
          </p:cNvPr>
          <p:cNvSpPr>
            <a:spLocks noGrp="1"/>
          </p:cNvSpPr>
          <p:nvPr>
            <p:ph type="title"/>
          </p:nvPr>
        </p:nvSpPr>
        <p:spPr/>
        <p:txBody>
          <a:bodyPr/>
          <a:lstStyle/>
          <a:p>
            <a:r>
              <a:rPr lang="en-US" dirty="0"/>
              <a:t>LALLOA began the process to Revitalize our Governing documents</a:t>
            </a:r>
          </a:p>
        </p:txBody>
      </p:sp>
      <p:sp>
        <p:nvSpPr>
          <p:cNvPr id="3" name="Text Placeholder 2">
            <a:extLst>
              <a:ext uri="{FF2B5EF4-FFF2-40B4-BE49-F238E27FC236}">
                <a16:creationId xmlns:a16="http://schemas.microsoft.com/office/drawing/2014/main" id="{9EC356F6-936E-EBFC-734D-DA4D5D296149}"/>
              </a:ext>
            </a:extLst>
          </p:cNvPr>
          <p:cNvSpPr>
            <a:spLocks noGrp="1"/>
          </p:cNvSpPr>
          <p:nvPr>
            <p:ph type="body" idx="1"/>
          </p:nvPr>
        </p:nvSpPr>
        <p:spPr/>
        <p:txBody>
          <a:bodyPr/>
          <a:lstStyle/>
          <a:p>
            <a:r>
              <a:rPr lang="en-US" dirty="0"/>
              <a:t>2020-2021 Initial Attempt</a:t>
            </a:r>
          </a:p>
        </p:txBody>
      </p:sp>
      <p:sp>
        <p:nvSpPr>
          <p:cNvPr id="4" name="Content Placeholder 3">
            <a:extLst>
              <a:ext uri="{FF2B5EF4-FFF2-40B4-BE49-F238E27FC236}">
                <a16:creationId xmlns:a16="http://schemas.microsoft.com/office/drawing/2014/main" id="{F5E5FDF3-8B02-ADEE-6B52-ECF2D6D3A9D4}"/>
              </a:ext>
            </a:extLst>
          </p:cNvPr>
          <p:cNvSpPr>
            <a:spLocks noGrp="1"/>
          </p:cNvSpPr>
          <p:nvPr>
            <p:ph sz="half" idx="2"/>
          </p:nvPr>
        </p:nvSpPr>
        <p:spPr/>
        <p:txBody>
          <a:bodyPr>
            <a:normAutofit fontScale="70000" lnSpcReduction="20000"/>
          </a:bodyPr>
          <a:lstStyle/>
          <a:p>
            <a:r>
              <a:rPr lang="en-US" dirty="0"/>
              <a:t>LALLOA sent Emails and/or Hard-copies of all of the documents to all affected homeowners in Lake Asbury.</a:t>
            </a:r>
          </a:p>
          <a:p>
            <a:r>
              <a:rPr lang="en-US" dirty="0"/>
              <a:t>LALLOA received a return of more than a majority of signed Consent Forms to revitalize our multiple Restrictive Covenants.</a:t>
            </a:r>
          </a:p>
          <a:p>
            <a:r>
              <a:rPr lang="en-US" dirty="0"/>
              <a:t>Attorney filed the completed package with the State of Florida Department of Economic Opportunity.</a:t>
            </a:r>
          </a:p>
          <a:p>
            <a:r>
              <a:rPr lang="en-US" dirty="0"/>
              <a:t>The DEO returned the package, it was not accepted.  The basis was a NEW Rule at DEO that was implemented after we started our project. The Consent Forms had to be unit specific.</a:t>
            </a:r>
          </a:p>
          <a:p>
            <a:endParaRPr lang="en-US" dirty="0"/>
          </a:p>
        </p:txBody>
      </p:sp>
      <p:sp>
        <p:nvSpPr>
          <p:cNvPr id="5" name="Text Placeholder 4">
            <a:extLst>
              <a:ext uri="{FF2B5EF4-FFF2-40B4-BE49-F238E27FC236}">
                <a16:creationId xmlns:a16="http://schemas.microsoft.com/office/drawing/2014/main" id="{944EB4B3-1B86-B07C-1686-E4478C51C84D}"/>
              </a:ext>
            </a:extLst>
          </p:cNvPr>
          <p:cNvSpPr>
            <a:spLocks noGrp="1"/>
          </p:cNvSpPr>
          <p:nvPr>
            <p:ph type="body" sz="quarter" idx="3"/>
          </p:nvPr>
        </p:nvSpPr>
        <p:spPr/>
        <p:txBody>
          <a:bodyPr/>
          <a:lstStyle/>
          <a:p>
            <a:r>
              <a:rPr lang="en-US" dirty="0"/>
              <a:t>2022 Second Attempt</a:t>
            </a:r>
          </a:p>
        </p:txBody>
      </p:sp>
      <p:sp>
        <p:nvSpPr>
          <p:cNvPr id="6" name="Content Placeholder 5">
            <a:extLst>
              <a:ext uri="{FF2B5EF4-FFF2-40B4-BE49-F238E27FC236}">
                <a16:creationId xmlns:a16="http://schemas.microsoft.com/office/drawing/2014/main" id="{A93055E4-1E76-221F-03ED-4C3C3B3E39F2}"/>
              </a:ext>
            </a:extLst>
          </p:cNvPr>
          <p:cNvSpPr>
            <a:spLocks noGrp="1"/>
          </p:cNvSpPr>
          <p:nvPr>
            <p:ph sz="quarter" idx="4"/>
          </p:nvPr>
        </p:nvSpPr>
        <p:spPr/>
        <p:txBody>
          <a:bodyPr>
            <a:normAutofit fontScale="70000" lnSpcReduction="20000"/>
          </a:bodyPr>
          <a:lstStyle/>
          <a:p>
            <a:r>
              <a:rPr lang="en-US" dirty="0"/>
              <a:t>LALLOA identified and paired each lot to their specific unit. Unit Specific documents were created. </a:t>
            </a:r>
          </a:p>
          <a:p>
            <a:r>
              <a:rPr lang="en-US" dirty="0"/>
              <a:t>Project began once again on a unit by unit basis.</a:t>
            </a:r>
          </a:p>
          <a:p>
            <a:r>
              <a:rPr lang="en-US" dirty="0"/>
              <a:t>A majority was collected in 4 units and these were submitted to DEO.</a:t>
            </a:r>
          </a:p>
          <a:p>
            <a:r>
              <a:rPr lang="en-US" dirty="0"/>
              <a:t>DEO denied the 4 submissions.  The basis was a NEW Rule at DEO.  The documents had to be delivered to the property owners in hard copy.  </a:t>
            </a:r>
          </a:p>
          <a:p>
            <a:r>
              <a:rPr lang="en-US" dirty="0"/>
              <a:t>Email related Consent Forms were no longer acceptable</a:t>
            </a:r>
          </a:p>
        </p:txBody>
      </p:sp>
      <p:sp>
        <p:nvSpPr>
          <p:cNvPr id="7" name="Slide Number Placeholder 6">
            <a:extLst>
              <a:ext uri="{FF2B5EF4-FFF2-40B4-BE49-F238E27FC236}">
                <a16:creationId xmlns:a16="http://schemas.microsoft.com/office/drawing/2014/main" id="{6A9C526C-A77A-E618-0A78-99B060567301}"/>
              </a:ext>
            </a:extLst>
          </p:cNvPr>
          <p:cNvSpPr>
            <a:spLocks noGrp="1"/>
          </p:cNvSpPr>
          <p:nvPr>
            <p:ph type="sldNum" sz="quarter" idx="12"/>
          </p:nvPr>
        </p:nvSpPr>
        <p:spPr/>
        <p:txBody>
          <a:bodyPr/>
          <a:lstStyle/>
          <a:p>
            <a:fld id="{67B26239-EBDF-4CD9-B6AD-79480146660B}" type="slidenum">
              <a:rPr lang="en-US" smtClean="0"/>
              <a:t>5</a:t>
            </a:fld>
            <a:endParaRPr lang="en-US"/>
          </a:p>
        </p:txBody>
      </p:sp>
    </p:spTree>
    <p:extLst>
      <p:ext uri="{BB962C8B-B14F-4D97-AF65-F5344CB8AC3E}">
        <p14:creationId xmlns:p14="http://schemas.microsoft.com/office/powerpoint/2010/main" val="3135153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9792B-835B-C8C0-73B4-C8B7093B8DD6}"/>
              </a:ext>
            </a:extLst>
          </p:cNvPr>
          <p:cNvSpPr>
            <a:spLocks noGrp="1"/>
          </p:cNvSpPr>
          <p:nvPr>
            <p:ph type="title"/>
          </p:nvPr>
        </p:nvSpPr>
        <p:spPr/>
        <p:txBody>
          <a:bodyPr/>
          <a:lstStyle/>
          <a:p>
            <a:r>
              <a:rPr lang="en-US" u="sng" dirty="0"/>
              <a:t>MRTA Expenses to Date   </a:t>
            </a:r>
            <a:r>
              <a:rPr lang="en-US" b="1" dirty="0"/>
              <a:t>$11,358.57</a:t>
            </a:r>
          </a:p>
        </p:txBody>
      </p:sp>
      <p:sp>
        <p:nvSpPr>
          <p:cNvPr id="3" name="Content Placeholder 2">
            <a:extLst>
              <a:ext uri="{FF2B5EF4-FFF2-40B4-BE49-F238E27FC236}">
                <a16:creationId xmlns:a16="http://schemas.microsoft.com/office/drawing/2014/main" id="{196F0707-8B18-CA34-CEF0-813D71985F4C}"/>
              </a:ext>
            </a:extLst>
          </p:cNvPr>
          <p:cNvSpPr>
            <a:spLocks noGrp="1"/>
          </p:cNvSpPr>
          <p:nvPr>
            <p:ph idx="1"/>
          </p:nvPr>
        </p:nvSpPr>
        <p:spPr>
          <a:xfrm>
            <a:off x="838200" y="1825625"/>
            <a:ext cx="4633913" cy="4351338"/>
          </a:xfrm>
        </p:spPr>
        <p:txBody>
          <a:bodyPr/>
          <a:lstStyle/>
          <a:p>
            <a:r>
              <a:rPr lang="en-US" b="1" dirty="0"/>
              <a:t>2020 Expenses - $1,983.81</a:t>
            </a:r>
          </a:p>
          <a:p>
            <a:pPr lvl="1"/>
            <a:r>
              <a:rPr lang="en-US" sz="2600" dirty="0"/>
              <a:t>$1750.00 – Attorney</a:t>
            </a:r>
          </a:p>
          <a:p>
            <a:pPr lvl="1"/>
            <a:r>
              <a:rPr lang="en-US" sz="2600" dirty="0"/>
              <a:t>$233.81 – Printing</a:t>
            </a:r>
          </a:p>
          <a:p>
            <a:r>
              <a:rPr lang="en-US" b="1" dirty="0"/>
              <a:t>2021 Expenses - $5403</a:t>
            </a:r>
          </a:p>
          <a:p>
            <a:pPr lvl="1"/>
            <a:r>
              <a:rPr lang="en-US" sz="2600" dirty="0"/>
              <a:t>$1734.20 – Attorney</a:t>
            </a:r>
          </a:p>
          <a:p>
            <a:pPr lvl="1"/>
            <a:r>
              <a:rPr lang="en-US" sz="2600" dirty="0"/>
              <a:t>$400 – Website maintenance</a:t>
            </a:r>
          </a:p>
          <a:p>
            <a:pPr lvl="1"/>
            <a:r>
              <a:rPr lang="en-US" sz="2600" dirty="0"/>
              <a:t>$1718.66 – Printing</a:t>
            </a:r>
          </a:p>
          <a:p>
            <a:pPr lvl="1"/>
            <a:r>
              <a:rPr lang="en-US" sz="2600" dirty="0"/>
              <a:t>$1550.25 – Postage</a:t>
            </a:r>
          </a:p>
          <a:p>
            <a:pPr marL="0" indent="0">
              <a:buNone/>
            </a:pPr>
            <a:endParaRPr lang="en-US" dirty="0"/>
          </a:p>
          <a:p>
            <a:pPr lvl="1"/>
            <a:endParaRPr lang="en-US" dirty="0"/>
          </a:p>
          <a:p>
            <a:pPr marL="0" indent="0">
              <a:buNone/>
            </a:pPr>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AFC93742-B7DA-DE85-7D4C-67616B186850}"/>
              </a:ext>
            </a:extLst>
          </p:cNvPr>
          <p:cNvSpPr>
            <a:spLocks noGrp="1"/>
          </p:cNvSpPr>
          <p:nvPr>
            <p:ph type="sldNum" sz="quarter" idx="12"/>
          </p:nvPr>
        </p:nvSpPr>
        <p:spPr/>
        <p:txBody>
          <a:bodyPr/>
          <a:lstStyle/>
          <a:p>
            <a:fld id="{67B26239-EBDF-4CD9-B6AD-79480146660B}" type="slidenum">
              <a:rPr lang="en-US" smtClean="0"/>
              <a:t>6</a:t>
            </a:fld>
            <a:endParaRPr lang="en-US"/>
          </a:p>
        </p:txBody>
      </p:sp>
      <p:sp>
        <p:nvSpPr>
          <p:cNvPr id="6" name="TextBox 5">
            <a:extLst>
              <a:ext uri="{FF2B5EF4-FFF2-40B4-BE49-F238E27FC236}">
                <a16:creationId xmlns:a16="http://schemas.microsoft.com/office/drawing/2014/main" id="{AB46234E-4411-A1D7-482C-F10D733D5D1C}"/>
              </a:ext>
            </a:extLst>
          </p:cNvPr>
          <p:cNvSpPr txBox="1"/>
          <p:nvPr/>
        </p:nvSpPr>
        <p:spPr>
          <a:xfrm>
            <a:off x="6424612" y="1690688"/>
            <a:ext cx="5486400" cy="3939540"/>
          </a:xfrm>
          <a:prstGeom prst="rect">
            <a:avLst/>
          </a:prstGeom>
          <a:noFill/>
        </p:spPr>
        <p:txBody>
          <a:bodyPr wrap="square" rtlCol="0">
            <a:spAutoFit/>
          </a:bodyPr>
          <a:lstStyle/>
          <a:p>
            <a:pPr marL="457200" indent="-457200">
              <a:buFont typeface="Arial" panose="020B0604020202020204" pitchFamily="34" charset="0"/>
              <a:buChar char="•"/>
            </a:pPr>
            <a:r>
              <a:rPr lang="en-US" sz="2800" b="1" dirty="0"/>
              <a:t>2022 Expenses –  $3,971.76</a:t>
            </a:r>
          </a:p>
          <a:p>
            <a:pPr marL="914400" lvl="1" indent="-457200">
              <a:buFont typeface="Arial" panose="020B0604020202020204" pitchFamily="34" charset="0"/>
              <a:buChar char="•"/>
            </a:pPr>
            <a:r>
              <a:rPr lang="en-US" sz="2600" dirty="0"/>
              <a:t>$2,222.40 – Attorney</a:t>
            </a:r>
          </a:p>
          <a:p>
            <a:pPr marL="914400" lvl="1" indent="-457200">
              <a:buFont typeface="Arial" panose="020B0604020202020204" pitchFamily="34" charset="0"/>
              <a:buChar char="•"/>
            </a:pPr>
            <a:r>
              <a:rPr lang="en-US" sz="2600" dirty="0"/>
              <a:t>$373.80 – Postage</a:t>
            </a:r>
          </a:p>
          <a:p>
            <a:pPr marL="914400" lvl="1" indent="-457200">
              <a:buFont typeface="Arial" panose="020B0604020202020204" pitchFamily="34" charset="0"/>
              <a:buChar char="•"/>
            </a:pPr>
            <a:r>
              <a:rPr lang="en-US" sz="2600" dirty="0"/>
              <a:t>$803.92 – Printing</a:t>
            </a:r>
          </a:p>
          <a:p>
            <a:pPr marL="914400" lvl="1" indent="-457200">
              <a:buFont typeface="Arial" panose="020B0604020202020204" pitchFamily="34" charset="0"/>
              <a:buChar char="•"/>
            </a:pPr>
            <a:r>
              <a:rPr lang="en-US" sz="2600" dirty="0"/>
              <a:t>$555.00 – Email and Website maintenance</a:t>
            </a:r>
          </a:p>
          <a:p>
            <a:pPr marL="914400" lvl="1" indent="-457200">
              <a:buFont typeface="Arial" panose="020B0604020202020204" pitchFamily="34" charset="0"/>
              <a:buChar char="•"/>
            </a:pPr>
            <a:r>
              <a:rPr lang="en-US" sz="2600" dirty="0"/>
              <a:t>$16.64 – Labels</a:t>
            </a:r>
          </a:p>
          <a:p>
            <a:pPr marL="914400" lvl="1" indent="-457200">
              <a:buFont typeface="Arial" panose="020B0604020202020204" pitchFamily="34" charset="0"/>
              <a:buChar char="•"/>
            </a:pPr>
            <a:endParaRPr lang="en-US" sz="2400" dirty="0"/>
          </a:p>
          <a:p>
            <a:endParaRPr lang="en-US" sz="2400" dirty="0"/>
          </a:p>
          <a:p>
            <a:endParaRPr lang="en-US" dirty="0"/>
          </a:p>
        </p:txBody>
      </p:sp>
    </p:spTree>
    <p:extLst>
      <p:ext uri="{BB962C8B-B14F-4D97-AF65-F5344CB8AC3E}">
        <p14:creationId xmlns:p14="http://schemas.microsoft.com/office/powerpoint/2010/main" val="2656581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6EA0E-823F-C9E2-408E-2FD6D65F8ACA}"/>
              </a:ext>
            </a:extLst>
          </p:cNvPr>
          <p:cNvSpPr>
            <a:spLocks noGrp="1"/>
          </p:cNvSpPr>
          <p:nvPr>
            <p:ph type="title"/>
          </p:nvPr>
        </p:nvSpPr>
        <p:spPr>
          <a:xfrm>
            <a:off x="838200" y="365125"/>
            <a:ext cx="10515600" cy="963613"/>
          </a:xfrm>
        </p:spPr>
        <p:txBody>
          <a:bodyPr/>
          <a:lstStyle/>
          <a:p>
            <a:r>
              <a:rPr lang="en-US" b="1" dirty="0"/>
              <a:t>LALLOA - No Income for 2021 &amp; 2022</a:t>
            </a:r>
          </a:p>
        </p:txBody>
      </p:sp>
      <p:sp>
        <p:nvSpPr>
          <p:cNvPr id="3" name="Content Placeholder 2">
            <a:extLst>
              <a:ext uri="{FF2B5EF4-FFF2-40B4-BE49-F238E27FC236}">
                <a16:creationId xmlns:a16="http://schemas.microsoft.com/office/drawing/2014/main" id="{EAFDED78-58D3-29F3-C43F-5E43A7B46E72}"/>
              </a:ext>
            </a:extLst>
          </p:cNvPr>
          <p:cNvSpPr>
            <a:spLocks noGrp="1"/>
          </p:cNvSpPr>
          <p:nvPr>
            <p:ph idx="1"/>
          </p:nvPr>
        </p:nvSpPr>
        <p:spPr>
          <a:xfrm>
            <a:off x="838200" y="1328738"/>
            <a:ext cx="10515600" cy="5164137"/>
          </a:xfrm>
        </p:spPr>
        <p:txBody>
          <a:bodyPr>
            <a:normAutofit/>
          </a:bodyPr>
          <a:lstStyle/>
          <a:p>
            <a:r>
              <a:rPr lang="en-US" dirty="0"/>
              <a:t>While LALLOA works through the MRTA Revitalization process, </a:t>
            </a:r>
          </a:p>
          <a:p>
            <a:pPr lvl="1"/>
            <a:r>
              <a:rPr lang="en-US" dirty="0"/>
              <a:t>The board suspended collection of Annual Dues upon attorney’s recommendation;  </a:t>
            </a:r>
          </a:p>
          <a:p>
            <a:r>
              <a:rPr lang="en-US" dirty="0"/>
              <a:t>LALLOA’s annual income of $22,400 from the $50 Annual Dues, was suspended for the years 2021 and 2022. </a:t>
            </a:r>
          </a:p>
          <a:p>
            <a:r>
              <a:rPr lang="en-US" dirty="0"/>
              <a:t>LALLOA’s routine expenses must continue to be paid:</a:t>
            </a:r>
          </a:p>
          <a:p>
            <a:pPr lvl="1"/>
            <a:r>
              <a:rPr lang="en-US" dirty="0"/>
              <a:t>Mowing				</a:t>
            </a:r>
          </a:p>
          <a:p>
            <a:pPr lvl="1"/>
            <a:r>
              <a:rPr lang="en-US" dirty="0"/>
              <a:t>Electric</a:t>
            </a:r>
          </a:p>
          <a:p>
            <a:pPr lvl="1"/>
            <a:r>
              <a:rPr lang="en-US" dirty="0"/>
              <a:t>Insurance</a:t>
            </a:r>
          </a:p>
          <a:p>
            <a:pPr lvl="1"/>
            <a:r>
              <a:rPr lang="en-US" dirty="0"/>
              <a:t>Website Management</a:t>
            </a:r>
          </a:p>
          <a:p>
            <a:pPr lvl="1"/>
            <a:r>
              <a:rPr lang="en-US" dirty="0"/>
              <a:t>CPA fees</a:t>
            </a:r>
          </a:p>
          <a:p>
            <a:pPr lvl="1"/>
            <a:r>
              <a:rPr lang="en-US" dirty="0"/>
              <a:t>Property Maintenance (repairs to docks, ramps, gates)</a:t>
            </a:r>
          </a:p>
        </p:txBody>
      </p:sp>
      <p:sp>
        <p:nvSpPr>
          <p:cNvPr id="4" name="Slide Number Placeholder 3">
            <a:extLst>
              <a:ext uri="{FF2B5EF4-FFF2-40B4-BE49-F238E27FC236}">
                <a16:creationId xmlns:a16="http://schemas.microsoft.com/office/drawing/2014/main" id="{9352683E-923B-F9A8-C6EA-398EEEE354D4}"/>
              </a:ext>
            </a:extLst>
          </p:cNvPr>
          <p:cNvSpPr>
            <a:spLocks noGrp="1"/>
          </p:cNvSpPr>
          <p:nvPr>
            <p:ph type="sldNum" sz="quarter" idx="12"/>
          </p:nvPr>
        </p:nvSpPr>
        <p:spPr/>
        <p:txBody>
          <a:bodyPr/>
          <a:lstStyle/>
          <a:p>
            <a:fld id="{67B26239-EBDF-4CD9-B6AD-79480146660B}" type="slidenum">
              <a:rPr lang="en-US" smtClean="0"/>
              <a:t>7</a:t>
            </a:fld>
            <a:endParaRPr lang="en-US"/>
          </a:p>
        </p:txBody>
      </p:sp>
    </p:spTree>
    <p:extLst>
      <p:ext uri="{BB962C8B-B14F-4D97-AF65-F5344CB8AC3E}">
        <p14:creationId xmlns:p14="http://schemas.microsoft.com/office/powerpoint/2010/main" val="135833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33F9-9CAA-6B78-D47A-EAA55BBEDE45}"/>
              </a:ext>
            </a:extLst>
          </p:cNvPr>
          <p:cNvSpPr>
            <a:spLocks noGrp="1"/>
          </p:cNvSpPr>
          <p:nvPr>
            <p:ph type="title"/>
          </p:nvPr>
        </p:nvSpPr>
        <p:spPr>
          <a:xfrm>
            <a:off x="838200" y="365125"/>
            <a:ext cx="10515600" cy="677863"/>
          </a:xfrm>
        </p:spPr>
        <p:txBody>
          <a:bodyPr>
            <a:normAutofit fontScale="90000"/>
          </a:bodyPr>
          <a:lstStyle/>
          <a:p>
            <a:r>
              <a:rPr lang="en-US" dirty="0"/>
              <a:t>LALLOA Options</a:t>
            </a:r>
          </a:p>
        </p:txBody>
      </p:sp>
      <p:sp>
        <p:nvSpPr>
          <p:cNvPr id="3" name="Content Placeholder 2">
            <a:extLst>
              <a:ext uri="{FF2B5EF4-FFF2-40B4-BE49-F238E27FC236}">
                <a16:creationId xmlns:a16="http://schemas.microsoft.com/office/drawing/2014/main" id="{4F0270B1-6073-593B-9210-D16AFDBD796B}"/>
              </a:ext>
            </a:extLst>
          </p:cNvPr>
          <p:cNvSpPr>
            <a:spLocks noGrp="1"/>
          </p:cNvSpPr>
          <p:nvPr>
            <p:ph idx="1"/>
          </p:nvPr>
        </p:nvSpPr>
        <p:spPr>
          <a:xfrm>
            <a:off x="838200" y="1228725"/>
            <a:ext cx="10515600" cy="4948238"/>
          </a:xfrm>
        </p:spPr>
        <p:txBody>
          <a:bodyPr>
            <a:normAutofit/>
          </a:bodyPr>
          <a:lstStyle/>
          <a:p>
            <a:pPr>
              <a:buFont typeface="Arial" panose="020B0604020202020204" pitchFamily="34" charset="0"/>
              <a:buChar char="•"/>
            </a:pPr>
            <a:r>
              <a:rPr lang="en-US" b="1" dirty="0"/>
              <a:t>Option 1:  </a:t>
            </a:r>
            <a:r>
              <a:rPr lang="en-US" dirty="0"/>
              <a:t>Continue to work through the Revitalization Process to reestablish LALLOA as an HOA with Restrictive Covenants.  </a:t>
            </a:r>
          </a:p>
          <a:p>
            <a:pPr marL="0" indent="0">
              <a:buNone/>
            </a:pPr>
            <a:r>
              <a:rPr lang="en-US" dirty="0"/>
              <a:t>	</a:t>
            </a:r>
          </a:p>
          <a:p>
            <a:pPr lvl="1"/>
            <a:r>
              <a:rPr lang="en-US" dirty="0"/>
              <a:t>Following attorney’s recommendation, LALLOA has elected not to collect Annual Dues until Revitalization is certified by DEO. </a:t>
            </a:r>
          </a:p>
          <a:p>
            <a:pPr lvl="1"/>
            <a:r>
              <a:rPr lang="en-US" dirty="0"/>
              <a:t>Costs for a 3</a:t>
            </a:r>
            <a:r>
              <a:rPr lang="en-US" baseline="30000" dirty="0"/>
              <a:t>rd</a:t>
            </a:r>
            <a:r>
              <a:rPr lang="en-US" dirty="0"/>
              <a:t> reworking of the process - $10,000+.</a:t>
            </a:r>
          </a:p>
          <a:p>
            <a:pPr lvl="1"/>
            <a:r>
              <a:rPr lang="en-US" dirty="0"/>
              <a:t>There is no assurance DEO will not have any further rule changes that would prevent success with a 3</a:t>
            </a:r>
            <a:r>
              <a:rPr lang="en-US" baseline="30000" dirty="0"/>
              <a:t>rd</a:t>
            </a:r>
            <a:r>
              <a:rPr lang="en-US" dirty="0"/>
              <a:t> attempt.</a:t>
            </a:r>
          </a:p>
          <a:p>
            <a:endParaRPr lang="en-US" dirty="0"/>
          </a:p>
        </p:txBody>
      </p:sp>
      <p:sp>
        <p:nvSpPr>
          <p:cNvPr id="4" name="Slide Number Placeholder 3">
            <a:extLst>
              <a:ext uri="{FF2B5EF4-FFF2-40B4-BE49-F238E27FC236}">
                <a16:creationId xmlns:a16="http://schemas.microsoft.com/office/drawing/2014/main" id="{D233013C-2F2F-3B81-8173-40488159F047}"/>
              </a:ext>
            </a:extLst>
          </p:cNvPr>
          <p:cNvSpPr>
            <a:spLocks noGrp="1"/>
          </p:cNvSpPr>
          <p:nvPr>
            <p:ph type="sldNum" sz="quarter" idx="12"/>
          </p:nvPr>
        </p:nvSpPr>
        <p:spPr/>
        <p:txBody>
          <a:bodyPr/>
          <a:lstStyle/>
          <a:p>
            <a:fld id="{67B26239-EBDF-4CD9-B6AD-79480146660B}" type="slidenum">
              <a:rPr lang="en-US" smtClean="0"/>
              <a:t>8</a:t>
            </a:fld>
            <a:endParaRPr lang="en-US"/>
          </a:p>
        </p:txBody>
      </p:sp>
    </p:spTree>
    <p:extLst>
      <p:ext uri="{BB962C8B-B14F-4D97-AF65-F5344CB8AC3E}">
        <p14:creationId xmlns:p14="http://schemas.microsoft.com/office/powerpoint/2010/main" val="1497914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567D8-5410-B0ED-F577-51735D9CC20F}"/>
              </a:ext>
            </a:extLst>
          </p:cNvPr>
          <p:cNvSpPr>
            <a:spLocks noGrp="1"/>
          </p:cNvSpPr>
          <p:nvPr>
            <p:ph type="title"/>
          </p:nvPr>
        </p:nvSpPr>
        <p:spPr/>
        <p:txBody>
          <a:bodyPr/>
          <a:lstStyle/>
          <a:p>
            <a:r>
              <a:rPr lang="en-US" dirty="0"/>
              <a:t>LALLOA Options </a:t>
            </a:r>
            <a:r>
              <a:rPr lang="en-US" sz="4400" dirty="0"/>
              <a:t>continued . . . </a:t>
            </a:r>
            <a:endParaRPr lang="en-US" dirty="0"/>
          </a:p>
        </p:txBody>
      </p:sp>
      <p:sp>
        <p:nvSpPr>
          <p:cNvPr id="3" name="Content Placeholder 2">
            <a:extLst>
              <a:ext uri="{FF2B5EF4-FFF2-40B4-BE49-F238E27FC236}">
                <a16:creationId xmlns:a16="http://schemas.microsoft.com/office/drawing/2014/main" id="{EAFE8882-1519-9CE5-52F3-42E27946D674}"/>
              </a:ext>
            </a:extLst>
          </p:cNvPr>
          <p:cNvSpPr>
            <a:spLocks noGrp="1"/>
          </p:cNvSpPr>
          <p:nvPr>
            <p:ph idx="1"/>
          </p:nvPr>
        </p:nvSpPr>
        <p:spPr/>
        <p:txBody>
          <a:bodyPr>
            <a:normAutofit lnSpcReduction="10000"/>
          </a:bodyPr>
          <a:lstStyle/>
          <a:p>
            <a:pPr>
              <a:buFont typeface="Arial" panose="020B0604020202020204" pitchFamily="34" charset="0"/>
              <a:buChar char="•"/>
            </a:pPr>
            <a:r>
              <a:rPr lang="en-US" b="1" dirty="0"/>
              <a:t>Option 2</a:t>
            </a:r>
            <a:r>
              <a:rPr lang="en-US" dirty="0"/>
              <a:t>:  Stop the Revitalization Process and reform as a voluntary HOA/Civic Association.</a:t>
            </a:r>
          </a:p>
          <a:p>
            <a:pPr>
              <a:buFont typeface="Arial" panose="020B0604020202020204" pitchFamily="34" charset="0"/>
              <a:buChar char="•"/>
            </a:pPr>
            <a:r>
              <a:rPr lang="en-US" dirty="0"/>
              <a:t>Not a viable option:</a:t>
            </a:r>
          </a:p>
          <a:p>
            <a:pPr lvl="1"/>
            <a:r>
              <a:rPr lang="en-US" dirty="0"/>
              <a:t>LALLOA is named as co-owner of the dams in the LAMSBD Charter.  </a:t>
            </a:r>
          </a:p>
          <a:p>
            <a:pPr lvl="1"/>
            <a:r>
              <a:rPr lang="en-US" dirty="0"/>
              <a:t>Changing LAMSBD Charter is not possible without county and state government involvement and approval.</a:t>
            </a:r>
          </a:p>
          <a:p>
            <a:pPr lvl="1"/>
            <a:r>
              <a:rPr lang="en-US" dirty="0"/>
              <a:t>Furthermore:</a:t>
            </a:r>
          </a:p>
          <a:p>
            <a:pPr lvl="2"/>
            <a:r>
              <a:rPr lang="en-US" dirty="0"/>
              <a:t>There would be no income until the “re-org” is completed.  </a:t>
            </a:r>
          </a:p>
          <a:p>
            <a:pPr lvl="2"/>
            <a:r>
              <a:rPr lang="en-US" dirty="0"/>
              <a:t>The timeline would be approximately 6-12 months.</a:t>
            </a:r>
          </a:p>
          <a:p>
            <a:pPr lvl="2"/>
            <a:r>
              <a:rPr lang="en-US" dirty="0"/>
              <a:t>Costs include dis-forming LALLOA and creating a new organization.  Potential expenses are unknown – could be exorbitant.</a:t>
            </a:r>
          </a:p>
          <a:p>
            <a:pPr lvl="2"/>
            <a:r>
              <a:rPr lang="en-US" dirty="0"/>
              <a:t>Voluntary dues are not always paid by property owners. Current required expenses are at risk.</a:t>
            </a:r>
          </a:p>
          <a:p>
            <a:endParaRPr lang="en-US" dirty="0"/>
          </a:p>
        </p:txBody>
      </p:sp>
      <p:sp>
        <p:nvSpPr>
          <p:cNvPr id="4" name="Slide Number Placeholder 3">
            <a:extLst>
              <a:ext uri="{FF2B5EF4-FFF2-40B4-BE49-F238E27FC236}">
                <a16:creationId xmlns:a16="http://schemas.microsoft.com/office/drawing/2014/main" id="{95BAC8B8-678D-CD66-9480-5DCD8B55F3F0}"/>
              </a:ext>
            </a:extLst>
          </p:cNvPr>
          <p:cNvSpPr>
            <a:spLocks noGrp="1"/>
          </p:cNvSpPr>
          <p:nvPr>
            <p:ph type="sldNum" sz="quarter" idx="12"/>
          </p:nvPr>
        </p:nvSpPr>
        <p:spPr/>
        <p:txBody>
          <a:bodyPr/>
          <a:lstStyle/>
          <a:p>
            <a:fld id="{67B26239-EBDF-4CD9-B6AD-79480146660B}" type="slidenum">
              <a:rPr lang="en-US" smtClean="0"/>
              <a:t>9</a:t>
            </a:fld>
            <a:endParaRPr lang="en-US"/>
          </a:p>
        </p:txBody>
      </p:sp>
    </p:spTree>
    <p:extLst>
      <p:ext uri="{BB962C8B-B14F-4D97-AF65-F5344CB8AC3E}">
        <p14:creationId xmlns:p14="http://schemas.microsoft.com/office/powerpoint/2010/main" val="3183011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2584</TotalTime>
  <Words>1033</Words>
  <Application>Microsoft Office PowerPoint</Application>
  <PresentationFormat>Widescreen</PresentationFormat>
  <Paragraphs>120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Status of the LALLOA Revitalization MRTA Project</vt:lpstr>
      <vt:lpstr> How and Why did LALLOA’s need to revitalize begin?  </vt:lpstr>
      <vt:lpstr>What is the Florida’s Marketable Records Title Act?</vt:lpstr>
      <vt:lpstr>How does an HOA Repair itself when out of compliance?</vt:lpstr>
      <vt:lpstr>LALLOA began the process to Revitalize our Governing documents</vt:lpstr>
      <vt:lpstr>MRTA Expenses to Date   $11,358.57</vt:lpstr>
      <vt:lpstr>LALLOA - No Income for 2021 &amp; 2022</vt:lpstr>
      <vt:lpstr>LALLOA Options</vt:lpstr>
      <vt:lpstr>LALLOA Options continued . . . </vt:lpstr>
      <vt:lpstr>LALLOA Options continued . . . </vt:lpstr>
      <vt:lpstr>LALLOA Option 3 continued  . . . </vt:lpstr>
      <vt:lpstr>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Lake Asbury Lakelot  Owners Assoc., Inc.</dc:title>
  <dc:creator>Sharon Kay Manly</dc:creator>
  <cp:lastModifiedBy>Sharon Kay Manly</cp:lastModifiedBy>
  <cp:revision>17</cp:revision>
  <cp:lastPrinted>2022-11-03T19:11:06Z</cp:lastPrinted>
  <dcterms:created xsi:type="dcterms:W3CDTF">2022-10-18T14:15:03Z</dcterms:created>
  <dcterms:modified xsi:type="dcterms:W3CDTF">2023-04-16T20:41:24Z</dcterms:modified>
</cp:coreProperties>
</file>